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79CB6-9846-4C66-945B-CF33A2E06D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2B649110-A48D-4450-AE6F-9A6351E91587}">
      <dgm:prSet/>
      <dgm:spPr/>
      <dgm:t>
        <a:bodyPr/>
        <a:lstStyle/>
        <a:p>
          <a:r>
            <a:rPr lang="en-IN"/>
            <a:t>Inaugural Session</a:t>
          </a:r>
        </a:p>
      </dgm:t>
    </dgm:pt>
    <dgm:pt modelId="{12D3F3F0-65E9-44FD-AA40-1DCFF0A7D620}" type="parTrans" cxnId="{CD31457A-EFF4-4FC9-989B-41CC4AE736EB}">
      <dgm:prSet/>
      <dgm:spPr/>
      <dgm:t>
        <a:bodyPr/>
        <a:lstStyle/>
        <a:p>
          <a:endParaRPr lang="en-IN"/>
        </a:p>
      </dgm:t>
    </dgm:pt>
    <dgm:pt modelId="{2F1CB890-BBA2-4D1E-AA0F-9D7BB9CA1D6B}" type="sibTrans" cxnId="{CD31457A-EFF4-4FC9-989B-41CC4AE736EB}">
      <dgm:prSet/>
      <dgm:spPr/>
      <dgm:t>
        <a:bodyPr/>
        <a:lstStyle/>
        <a:p>
          <a:endParaRPr lang="en-IN"/>
        </a:p>
      </dgm:t>
    </dgm:pt>
    <dgm:pt modelId="{0769F8C5-8BB3-4812-8217-5BB1478FDDBC}">
      <dgm:prSet/>
      <dgm:spPr/>
      <dgm:t>
        <a:bodyPr/>
        <a:lstStyle/>
        <a:p>
          <a:r>
            <a:rPr lang="en-IN"/>
            <a:t>Six Invited Lecture Sessions</a:t>
          </a:r>
        </a:p>
      </dgm:t>
    </dgm:pt>
    <dgm:pt modelId="{185EDF3C-C9F8-41DA-9BE0-86D2F6A0D5AC}" type="parTrans" cxnId="{006A37D1-CD81-4A10-AD3B-F1C9BB45E5ED}">
      <dgm:prSet/>
      <dgm:spPr/>
      <dgm:t>
        <a:bodyPr/>
        <a:lstStyle/>
        <a:p>
          <a:endParaRPr lang="en-IN"/>
        </a:p>
      </dgm:t>
    </dgm:pt>
    <dgm:pt modelId="{D3D21100-4810-4F86-AED7-2E7887674C01}" type="sibTrans" cxnId="{006A37D1-CD81-4A10-AD3B-F1C9BB45E5ED}">
      <dgm:prSet/>
      <dgm:spPr/>
      <dgm:t>
        <a:bodyPr/>
        <a:lstStyle/>
        <a:p>
          <a:endParaRPr lang="en-IN"/>
        </a:p>
      </dgm:t>
    </dgm:pt>
    <dgm:pt modelId="{870B62B3-D436-4B7B-8EF8-E9402C70AE16}">
      <dgm:prSet/>
      <dgm:spPr/>
      <dgm:t>
        <a:bodyPr/>
        <a:lstStyle/>
        <a:p>
          <a:r>
            <a:rPr lang="en-IN"/>
            <a:t>Valedictory Session</a:t>
          </a:r>
        </a:p>
      </dgm:t>
    </dgm:pt>
    <dgm:pt modelId="{666171C2-350B-4F0C-B5DA-C56D7284C74A}" type="parTrans" cxnId="{C8581113-2EF0-4A54-8DDF-5ED78DCE40A1}">
      <dgm:prSet/>
      <dgm:spPr/>
      <dgm:t>
        <a:bodyPr/>
        <a:lstStyle/>
        <a:p>
          <a:endParaRPr lang="en-IN"/>
        </a:p>
      </dgm:t>
    </dgm:pt>
    <dgm:pt modelId="{8D15442F-C790-4454-8E0C-F42E1E117A07}" type="sibTrans" cxnId="{C8581113-2EF0-4A54-8DDF-5ED78DCE40A1}">
      <dgm:prSet/>
      <dgm:spPr/>
      <dgm:t>
        <a:bodyPr/>
        <a:lstStyle/>
        <a:p>
          <a:endParaRPr lang="en-IN"/>
        </a:p>
      </dgm:t>
    </dgm:pt>
    <dgm:pt modelId="{E138D208-F50F-48CA-82E9-744C5D37C362}" type="pres">
      <dgm:prSet presAssocID="{82179CB6-9846-4C66-945B-CF33A2E06DEF}" presName="CompostProcess" presStyleCnt="0">
        <dgm:presLayoutVars>
          <dgm:dir/>
          <dgm:resizeHandles val="exact"/>
        </dgm:presLayoutVars>
      </dgm:prSet>
      <dgm:spPr/>
    </dgm:pt>
    <dgm:pt modelId="{0BC2606B-E373-4323-8CD2-C5CA52DF56E6}" type="pres">
      <dgm:prSet presAssocID="{82179CB6-9846-4C66-945B-CF33A2E06DEF}" presName="arrow" presStyleLbl="bgShp" presStyleIdx="0" presStyleCnt="1"/>
      <dgm:spPr/>
    </dgm:pt>
    <dgm:pt modelId="{907003CA-8840-4AD5-9290-723FA4038CB4}" type="pres">
      <dgm:prSet presAssocID="{82179CB6-9846-4C66-945B-CF33A2E06DEF}" presName="linearProcess" presStyleCnt="0"/>
      <dgm:spPr/>
    </dgm:pt>
    <dgm:pt modelId="{9ABBCC1B-5CF1-4463-887F-4810B2724152}" type="pres">
      <dgm:prSet presAssocID="{2B649110-A48D-4450-AE6F-9A6351E91587}" presName="textNode" presStyleLbl="node1" presStyleIdx="0" presStyleCnt="3">
        <dgm:presLayoutVars>
          <dgm:bulletEnabled val="1"/>
        </dgm:presLayoutVars>
      </dgm:prSet>
      <dgm:spPr/>
    </dgm:pt>
    <dgm:pt modelId="{AA7644E6-BF46-4B05-B720-0A905BD9EA57}" type="pres">
      <dgm:prSet presAssocID="{2F1CB890-BBA2-4D1E-AA0F-9D7BB9CA1D6B}" presName="sibTrans" presStyleCnt="0"/>
      <dgm:spPr/>
    </dgm:pt>
    <dgm:pt modelId="{81E20671-92E4-41FC-9762-EB7C92433E51}" type="pres">
      <dgm:prSet presAssocID="{0769F8C5-8BB3-4812-8217-5BB1478FDDBC}" presName="textNode" presStyleLbl="node1" presStyleIdx="1" presStyleCnt="3">
        <dgm:presLayoutVars>
          <dgm:bulletEnabled val="1"/>
        </dgm:presLayoutVars>
      </dgm:prSet>
      <dgm:spPr/>
    </dgm:pt>
    <dgm:pt modelId="{2347EADA-89FA-4901-A7E5-0DA62843CD5F}" type="pres">
      <dgm:prSet presAssocID="{D3D21100-4810-4F86-AED7-2E7887674C01}" presName="sibTrans" presStyleCnt="0"/>
      <dgm:spPr/>
    </dgm:pt>
    <dgm:pt modelId="{CEAA3463-8ED3-49D5-90BD-31F1202386F9}" type="pres">
      <dgm:prSet presAssocID="{870B62B3-D436-4B7B-8EF8-E9402C70AE1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8581113-2EF0-4A54-8DDF-5ED78DCE40A1}" srcId="{82179CB6-9846-4C66-945B-CF33A2E06DEF}" destId="{870B62B3-D436-4B7B-8EF8-E9402C70AE16}" srcOrd="2" destOrd="0" parTransId="{666171C2-350B-4F0C-B5DA-C56D7284C74A}" sibTransId="{8D15442F-C790-4454-8E0C-F42E1E117A07}"/>
    <dgm:cxn modelId="{708E865E-E27C-4256-9780-5693D741B1C2}" type="presOf" srcId="{870B62B3-D436-4B7B-8EF8-E9402C70AE16}" destId="{CEAA3463-8ED3-49D5-90BD-31F1202386F9}" srcOrd="0" destOrd="0" presId="urn:microsoft.com/office/officeart/2005/8/layout/hProcess9"/>
    <dgm:cxn modelId="{44640F54-1146-496F-B82A-E902E6927A65}" type="presOf" srcId="{0769F8C5-8BB3-4812-8217-5BB1478FDDBC}" destId="{81E20671-92E4-41FC-9762-EB7C92433E51}" srcOrd="0" destOrd="0" presId="urn:microsoft.com/office/officeart/2005/8/layout/hProcess9"/>
    <dgm:cxn modelId="{50BE8378-C010-4F89-B2EB-2F036CD9C31B}" type="presOf" srcId="{82179CB6-9846-4C66-945B-CF33A2E06DEF}" destId="{E138D208-F50F-48CA-82E9-744C5D37C362}" srcOrd="0" destOrd="0" presId="urn:microsoft.com/office/officeart/2005/8/layout/hProcess9"/>
    <dgm:cxn modelId="{CD31457A-EFF4-4FC9-989B-41CC4AE736EB}" srcId="{82179CB6-9846-4C66-945B-CF33A2E06DEF}" destId="{2B649110-A48D-4450-AE6F-9A6351E91587}" srcOrd="0" destOrd="0" parTransId="{12D3F3F0-65E9-44FD-AA40-1DCFF0A7D620}" sibTransId="{2F1CB890-BBA2-4D1E-AA0F-9D7BB9CA1D6B}"/>
    <dgm:cxn modelId="{713204C1-09C6-4232-B325-D7D1C64FA12A}" type="presOf" srcId="{2B649110-A48D-4450-AE6F-9A6351E91587}" destId="{9ABBCC1B-5CF1-4463-887F-4810B2724152}" srcOrd="0" destOrd="0" presId="urn:microsoft.com/office/officeart/2005/8/layout/hProcess9"/>
    <dgm:cxn modelId="{006A37D1-CD81-4A10-AD3B-F1C9BB45E5ED}" srcId="{82179CB6-9846-4C66-945B-CF33A2E06DEF}" destId="{0769F8C5-8BB3-4812-8217-5BB1478FDDBC}" srcOrd="1" destOrd="0" parTransId="{185EDF3C-C9F8-41DA-9BE0-86D2F6A0D5AC}" sibTransId="{D3D21100-4810-4F86-AED7-2E7887674C01}"/>
    <dgm:cxn modelId="{B1D17B5D-01C9-4ADF-A515-EA469A1F09FF}" type="presParOf" srcId="{E138D208-F50F-48CA-82E9-744C5D37C362}" destId="{0BC2606B-E373-4323-8CD2-C5CA52DF56E6}" srcOrd="0" destOrd="0" presId="urn:microsoft.com/office/officeart/2005/8/layout/hProcess9"/>
    <dgm:cxn modelId="{1D4FFB0E-C608-4393-91AF-247624058BAB}" type="presParOf" srcId="{E138D208-F50F-48CA-82E9-744C5D37C362}" destId="{907003CA-8840-4AD5-9290-723FA4038CB4}" srcOrd="1" destOrd="0" presId="urn:microsoft.com/office/officeart/2005/8/layout/hProcess9"/>
    <dgm:cxn modelId="{7D1CFE49-1795-40B4-A36C-F7D0BC57D1A8}" type="presParOf" srcId="{907003CA-8840-4AD5-9290-723FA4038CB4}" destId="{9ABBCC1B-5CF1-4463-887F-4810B2724152}" srcOrd="0" destOrd="0" presId="urn:microsoft.com/office/officeart/2005/8/layout/hProcess9"/>
    <dgm:cxn modelId="{34F36290-E3E5-4CD7-9396-CC98B9F0A458}" type="presParOf" srcId="{907003CA-8840-4AD5-9290-723FA4038CB4}" destId="{AA7644E6-BF46-4B05-B720-0A905BD9EA57}" srcOrd="1" destOrd="0" presId="urn:microsoft.com/office/officeart/2005/8/layout/hProcess9"/>
    <dgm:cxn modelId="{8ADF1F55-862C-4B39-B74B-0DA5C0C6EFE8}" type="presParOf" srcId="{907003CA-8840-4AD5-9290-723FA4038CB4}" destId="{81E20671-92E4-41FC-9762-EB7C92433E51}" srcOrd="2" destOrd="0" presId="urn:microsoft.com/office/officeart/2005/8/layout/hProcess9"/>
    <dgm:cxn modelId="{22CF06E8-D1A0-4147-BA42-0B418EAAD759}" type="presParOf" srcId="{907003CA-8840-4AD5-9290-723FA4038CB4}" destId="{2347EADA-89FA-4901-A7E5-0DA62843CD5F}" srcOrd="3" destOrd="0" presId="urn:microsoft.com/office/officeart/2005/8/layout/hProcess9"/>
    <dgm:cxn modelId="{8C3F62F0-E68B-4F51-A6DC-0000F7BBE268}" type="presParOf" srcId="{907003CA-8840-4AD5-9290-723FA4038CB4}" destId="{CEAA3463-8ED3-49D5-90BD-31F1202386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2606B-E373-4323-8CD2-C5CA52DF56E6}">
      <dsp:nvSpPr>
        <dsp:cNvPr id="0" name=""/>
        <dsp:cNvSpPr/>
      </dsp:nvSpPr>
      <dsp:spPr>
        <a:xfrm>
          <a:off x="754379" y="0"/>
          <a:ext cx="8549640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BCC1B-5CF1-4463-887F-4810B2724152}">
      <dsp:nvSpPr>
        <dsp:cNvPr id="0" name=""/>
        <dsp:cNvSpPr/>
      </dsp:nvSpPr>
      <dsp:spPr>
        <a:xfrm>
          <a:off x="7366" y="1207008"/>
          <a:ext cx="3237547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Inaugural Session</a:t>
          </a:r>
        </a:p>
      </dsp:txBody>
      <dsp:txXfrm>
        <a:off x="85928" y="1285570"/>
        <a:ext cx="3080423" cy="1452220"/>
      </dsp:txXfrm>
    </dsp:sp>
    <dsp:sp modelId="{81E20671-92E4-41FC-9762-EB7C92433E51}">
      <dsp:nvSpPr>
        <dsp:cNvPr id="0" name=""/>
        <dsp:cNvSpPr/>
      </dsp:nvSpPr>
      <dsp:spPr>
        <a:xfrm>
          <a:off x="3410426" y="1207008"/>
          <a:ext cx="3237547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Six Invited Lecture Sessions</a:t>
          </a:r>
        </a:p>
      </dsp:txBody>
      <dsp:txXfrm>
        <a:off x="3488988" y="1285570"/>
        <a:ext cx="3080423" cy="1452220"/>
      </dsp:txXfrm>
    </dsp:sp>
    <dsp:sp modelId="{CEAA3463-8ED3-49D5-90BD-31F1202386F9}">
      <dsp:nvSpPr>
        <dsp:cNvPr id="0" name=""/>
        <dsp:cNvSpPr/>
      </dsp:nvSpPr>
      <dsp:spPr>
        <a:xfrm>
          <a:off x="6813485" y="1207008"/>
          <a:ext cx="3237547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Valedictory Session</a:t>
          </a:r>
        </a:p>
      </dsp:txBody>
      <dsp:txXfrm>
        <a:off x="6892047" y="1285570"/>
        <a:ext cx="3080423" cy="1452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91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3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68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0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98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0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00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09707D-4F5E-4D78-9047-4900D2134F0A}" type="datetimeFigureOut">
              <a:rPr lang="en-IN" smtClean="0"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0DD9E1-8C2E-42AC-B133-CE88A06EE0C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AD4A-D6A8-427F-BC5E-DEC310D46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0031"/>
            <a:ext cx="10058400" cy="356616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NAAC Sponsored National Workshop on Teaching, Learning &amp; Research in the NAAC RAF perspective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3200" b="1" dirty="0">
                <a:solidFill>
                  <a:schemeClr val="bg2">
                    <a:lumMod val="50000"/>
                  </a:schemeClr>
                </a:solidFill>
              </a:rPr>
              <a:t>14-15 February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73E74-0307-406D-ABA2-E3C56223E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1" y="4608020"/>
            <a:ext cx="10058400" cy="1143000"/>
          </a:xfrm>
        </p:spPr>
        <p:txBody>
          <a:bodyPr/>
          <a:lstStyle/>
          <a:p>
            <a:r>
              <a:rPr lang="en-IN" dirty="0"/>
              <a:t>EVENT REPORT</a:t>
            </a:r>
          </a:p>
        </p:txBody>
      </p:sp>
    </p:spTree>
    <p:extLst>
      <p:ext uri="{BB962C8B-B14F-4D97-AF65-F5344CB8AC3E}">
        <p14:creationId xmlns:p14="http://schemas.microsoft.com/office/powerpoint/2010/main" val="101583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65A3-BD7B-4F13-B57F-C011630D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3600" dirty="0"/>
              <a:t>Day 2: Lecture 1 (9.30 am -10.30 am)</a:t>
            </a:r>
            <a:br>
              <a:rPr lang="en-IN" dirty="0"/>
            </a:br>
            <a:r>
              <a:rPr lang="en-US" sz="4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Curricular Aspects: NAAC RAF Perspective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7BA81-5A7A-4E75-92F2-4F2DD78D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70" y="1849820"/>
            <a:ext cx="5878787" cy="4409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7DC69-86D8-4B5A-84A0-1883BAE29721}"/>
              </a:ext>
            </a:extLst>
          </p:cNvPr>
          <p:cNvSpPr txBox="1"/>
          <p:nvPr/>
        </p:nvSpPr>
        <p:spPr>
          <a:xfrm>
            <a:off x="461056" y="1849820"/>
            <a:ext cx="6096000" cy="1419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effectLst/>
                <a:latin typeface="Arial Narrow" panose="020B0606020202030204" pitchFamily="34" charset="0"/>
              </a:rPr>
              <a:t>Dr. R.  Selvam</a:t>
            </a:r>
          </a:p>
          <a:p>
            <a:pPr>
              <a:lnSpc>
                <a:spcPct val="107000"/>
              </a:lnSpc>
            </a:pPr>
            <a:r>
              <a:rPr lang="en-US" sz="1800" dirty="0"/>
              <a:t>Consultant for NAAC   Accreditation Process &amp; External Academic Auditor</a:t>
            </a:r>
            <a:endParaRPr lang="en-IN" sz="18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IN" sz="1800" b="1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10" name="Picture 2" descr="An analysis of NIRF rankings for 2021 with special focus on Southern States  | ipsr solutions limited">
            <a:extLst>
              <a:ext uri="{FF2B5EF4-FFF2-40B4-BE49-F238E27FC236}">
                <a16:creationId xmlns:a16="http://schemas.microsoft.com/office/drawing/2014/main" id="{5E2B9F2D-849F-4EF0-A55B-FC6EF4819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/>
        </p:blipFill>
        <p:spPr bwMode="auto">
          <a:xfrm>
            <a:off x="10717244" y="2932385"/>
            <a:ext cx="1127913" cy="13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0FAE1-7A62-48BF-8F9F-4426B7196013}"/>
              </a:ext>
            </a:extLst>
          </p:cNvPr>
          <p:cNvSpPr txBox="1"/>
          <p:nvPr/>
        </p:nvSpPr>
        <p:spPr>
          <a:xfrm>
            <a:off x="346843" y="3308214"/>
            <a:ext cx="50554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Curricular Aspects in NAAC RAF point of 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Designing Certificate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Ensuring Student Participation in Certificate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SOP of Criterion 1-Do s and Don’ts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2011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65A3-BD7B-4F13-B57F-C011630D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dirty="0"/>
              <a:t>Day 2: Lecture 2 (10.45 am -12.00 pm)</a:t>
            </a:r>
            <a:br>
              <a:rPr lang="en-IN" dirty="0"/>
            </a:br>
            <a:r>
              <a:rPr lang="en-US" sz="4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“</a:t>
            </a:r>
            <a:r>
              <a:rPr lang="en-US" sz="4000" dirty="0">
                <a:effectLst/>
                <a:latin typeface="Arial Narrow" panose="020B0606020202030204" pitchFamily="34" charset="0"/>
              </a:rPr>
              <a:t>Role of HEI in Student Support &amp; Progression</a:t>
            </a:r>
            <a:r>
              <a:rPr lang="en-US" sz="4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”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0FAE1-7A62-48BF-8F9F-4426B7196013}"/>
              </a:ext>
            </a:extLst>
          </p:cNvPr>
          <p:cNvSpPr txBox="1"/>
          <p:nvPr/>
        </p:nvSpPr>
        <p:spPr>
          <a:xfrm>
            <a:off x="346843" y="3308214"/>
            <a:ext cx="41095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Student Support Mechanisms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How to track the students progression with proper documentation</a:t>
            </a:r>
            <a:endParaRPr lang="en-IN" sz="2000" dirty="0">
              <a:solidFill>
                <a:srgbClr val="C00000"/>
              </a:solidFill>
              <a:latin typeface="Calibri" panose="020F0502020204030204" pitchFamily="34" charset="0"/>
              <a:cs typeface="Kartika" panose="0202050303040406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Student Support and Progression in NAAC RAF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SOPs of Criterion V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792BC-6E35-49C1-A95F-F7A055AEDC47}"/>
              </a:ext>
            </a:extLst>
          </p:cNvPr>
          <p:cNvSpPr txBox="1"/>
          <p:nvPr/>
        </p:nvSpPr>
        <p:spPr>
          <a:xfrm>
            <a:off x="890757" y="1965470"/>
            <a:ext cx="2504982" cy="112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latin typeface="Arial Rounded MT Bold" panose="020F0704030504030204" pitchFamily="34" charset="0"/>
              </a:rPr>
              <a:t>Dr. USHA NAIR</a:t>
            </a:r>
            <a:endParaRPr lang="en-IN" b="1" dirty="0">
              <a:latin typeface="Arial Rounded MT Bold" panose="020F0704030504030204" pitchFamily="34" charset="0"/>
            </a:endParaRPr>
          </a:p>
          <a:p>
            <a:r>
              <a:rPr lang="en-US" sz="1200" dirty="0"/>
              <a:t>UGC </a:t>
            </a:r>
            <a:r>
              <a:rPr lang="en-US" sz="1200" dirty="0" err="1"/>
              <a:t>Paramarsh</a:t>
            </a:r>
            <a:r>
              <a:rPr lang="en-US" sz="1200" dirty="0"/>
              <a:t> Co-</a:t>
            </a:r>
            <a:r>
              <a:rPr lang="en-US" sz="1200" dirty="0" err="1"/>
              <a:t>ordinator</a:t>
            </a:r>
            <a:r>
              <a:rPr lang="en-US" sz="1200" dirty="0"/>
              <a:t>, Associate Professor </a:t>
            </a:r>
          </a:p>
          <a:p>
            <a:r>
              <a:rPr lang="en-US" sz="1200" dirty="0"/>
              <a:t>&amp; Head of the Department of Hindi</a:t>
            </a:r>
          </a:p>
          <a:p>
            <a:r>
              <a:rPr lang="en-US" sz="1200" dirty="0"/>
              <a:t>St. Teresa’s College, Ernakulam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A1793-9904-4CF3-B6F7-F69C5277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91" y="1891861"/>
            <a:ext cx="7054066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3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65A3-BD7B-4F13-B57F-C011630D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43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IN" sz="3600" dirty="0"/>
              <a:t>Day 2: Lecture 3 (1.00 pm -2.30 pm)</a:t>
            </a:r>
            <a:br>
              <a:rPr lang="en-IN" dirty="0"/>
            </a:br>
            <a:r>
              <a:rPr lang="en-US" sz="4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“Governance and Leadership: Key aspects”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0FAE1-7A62-48BF-8F9F-4426B7196013}"/>
              </a:ext>
            </a:extLst>
          </p:cNvPr>
          <p:cNvSpPr txBox="1"/>
          <p:nvPr/>
        </p:nvSpPr>
        <p:spPr>
          <a:xfrm>
            <a:off x="345120" y="3065412"/>
            <a:ext cx="41095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Kartika" panose="0202050303040406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NAAC RAF based approach on Governance of Leadership in Higher Education Institutions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SOPs on various metrics of Criterion VI in detail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Need for Institutional Strategic Plans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B286C-9B3F-4B14-830D-6AA8F298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8" y="1831953"/>
            <a:ext cx="7819695" cy="439857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DA6E381-2BC9-4A0D-99A2-0F93F4FC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50" y="2322786"/>
            <a:ext cx="1158417" cy="12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80CAA1-F1B6-4A06-A959-C9E0F2D20365}"/>
              </a:ext>
            </a:extLst>
          </p:cNvPr>
          <p:cNvSpPr txBox="1"/>
          <p:nvPr/>
        </p:nvSpPr>
        <p:spPr>
          <a:xfrm>
            <a:off x="771342" y="2109051"/>
            <a:ext cx="2806260" cy="97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IN" sz="2000" b="1" dirty="0">
                <a:solidFill>
                  <a:srgbClr val="002060"/>
                </a:solidFill>
              </a:rPr>
              <a:t>Fr. </a:t>
            </a:r>
            <a:r>
              <a:rPr lang="en-IN" sz="2000" b="1" dirty="0" err="1">
                <a:solidFill>
                  <a:srgbClr val="002060"/>
                </a:solidFill>
              </a:rPr>
              <a:t>Dr.</a:t>
            </a:r>
            <a:r>
              <a:rPr lang="en-IN" sz="2000" b="1" dirty="0">
                <a:solidFill>
                  <a:srgbClr val="002060"/>
                </a:solidFill>
              </a:rPr>
              <a:t> GIJI THOMAS</a:t>
            </a:r>
          </a:p>
          <a:p>
            <a:pPr algn="ctr"/>
            <a:r>
              <a:rPr lang="en-US" sz="1200" dirty="0"/>
              <a:t>NAAC Visit Co-Ordinator, Accreditation Ambassador &amp; Dean of Studies, </a:t>
            </a:r>
          </a:p>
          <a:p>
            <a:pPr algn="ctr"/>
            <a:r>
              <a:rPr lang="en-US" sz="1200" dirty="0"/>
              <a:t>Mar </a:t>
            </a:r>
            <a:r>
              <a:rPr lang="en-US" sz="1200" dirty="0" err="1"/>
              <a:t>Ivanios</a:t>
            </a:r>
            <a:r>
              <a:rPr lang="en-US" sz="1200" dirty="0"/>
              <a:t> College, Thiruvananthapuram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46742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65A3-BD7B-4F13-B57F-C011630D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43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dirty="0"/>
              <a:t>Day 2: Lecture 4 (2.45 pm -4.30 pm)</a:t>
            </a:r>
            <a:br>
              <a:rPr lang="en-IN" dirty="0"/>
            </a:br>
            <a:r>
              <a:rPr lang="en-US" sz="4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“Innovations and Best Practices: NAAC RAF perspective”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0FAE1-7A62-48BF-8F9F-4426B7196013}"/>
              </a:ext>
            </a:extLst>
          </p:cNvPr>
          <p:cNvSpPr txBox="1"/>
          <p:nvPr/>
        </p:nvSpPr>
        <p:spPr>
          <a:xfrm>
            <a:off x="501967" y="3206131"/>
            <a:ext cx="41095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Kartika" panose="0202050303040406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Inculcating Value in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Promoting the Use of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Importance to marginalized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SOPs related to Criterion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0CAA1-F1B6-4A06-A959-C9E0F2D20365}"/>
              </a:ext>
            </a:extLst>
          </p:cNvPr>
          <p:cNvSpPr txBox="1"/>
          <p:nvPr/>
        </p:nvSpPr>
        <p:spPr>
          <a:xfrm>
            <a:off x="672982" y="2063856"/>
            <a:ext cx="3453817" cy="1001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IN" sz="2000" b="1" dirty="0" err="1">
                <a:solidFill>
                  <a:srgbClr val="002060"/>
                </a:solidFill>
              </a:rPr>
              <a:t>Dr.</a:t>
            </a:r>
            <a:r>
              <a:rPr lang="en-IN" sz="2000" b="1" dirty="0">
                <a:solidFill>
                  <a:srgbClr val="002060"/>
                </a:solidFill>
              </a:rPr>
              <a:t> ANN BABY</a:t>
            </a:r>
          </a:p>
          <a:p>
            <a:pPr algn="ctr">
              <a:lnSpc>
                <a:spcPct val="107000"/>
              </a:lnSpc>
            </a:pPr>
            <a:r>
              <a:rPr lang="en-US" sz="1200" dirty="0"/>
              <a:t>Assistant Professor of </a:t>
            </a:r>
          </a:p>
          <a:p>
            <a:pPr algn="ctr">
              <a:lnSpc>
                <a:spcPct val="107000"/>
              </a:lnSpc>
            </a:pPr>
            <a:r>
              <a:rPr lang="en-US" sz="1200" dirty="0"/>
              <a:t>Computer Science</a:t>
            </a:r>
            <a:endParaRPr lang="en-IN" sz="1200" dirty="0"/>
          </a:p>
          <a:p>
            <a:pPr algn="ctr"/>
            <a:r>
              <a:rPr lang="en-US" sz="1200" dirty="0" err="1"/>
              <a:t>Rajagiri</a:t>
            </a:r>
            <a:r>
              <a:rPr lang="en-US" sz="1200" dirty="0"/>
              <a:t> College of Social Sciences, Ernakulam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DDB78-1471-4441-8624-44BE2867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10" y="1930400"/>
            <a:ext cx="7387449" cy="41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4523-FCF3-47C9-B671-882FF0A1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437"/>
            <a:ext cx="10058400" cy="1450757"/>
          </a:xfrm>
        </p:spPr>
        <p:txBody>
          <a:bodyPr/>
          <a:lstStyle/>
          <a:p>
            <a:pPr algn="ctr"/>
            <a:r>
              <a:rPr lang="en-IN" b="1" dirty="0"/>
              <a:t>Acknowledgement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153CFB-99C8-402E-9E66-E50D6C4B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1" y="4706326"/>
            <a:ext cx="26574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EBTALK ON NAAC AWARENESS PROGRAMME (NAP) FOR FISHERIES AND OCEAN SCIENCE  UNIVERSITY">
            <a:extLst>
              <a:ext uri="{FF2B5EF4-FFF2-40B4-BE49-F238E27FC236}">
                <a16:creationId xmlns:a16="http://schemas.microsoft.com/office/drawing/2014/main" id="{2CC7FB65-B756-42A7-B1C9-7B8FFBFC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80" y="1982628"/>
            <a:ext cx="1356789" cy="15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A0FC1-8C54-4092-BC2A-FE352B6F2D58}"/>
              </a:ext>
            </a:extLst>
          </p:cNvPr>
          <p:cNvSpPr txBox="1"/>
          <p:nvPr/>
        </p:nvSpPr>
        <p:spPr>
          <a:xfrm>
            <a:off x="182486" y="3583509"/>
            <a:ext cx="289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err="1">
                <a:solidFill>
                  <a:schemeClr val="accent4"/>
                </a:solidFill>
              </a:rPr>
              <a:t>Dr.</a:t>
            </a:r>
            <a:r>
              <a:rPr lang="en-IN" sz="1200" b="1" dirty="0">
                <a:solidFill>
                  <a:schemeClr val="accent4"/>
                </a:solidFill>
              </a:rPr>
              <a:t> B. S.PONMUDIRAJ</a:t>
            </a:r>
          </a:p>
          <a:p>
            <a:pPr algn="ctr"/>
            <a:r>
              <a:rPr lang="en-IN" sz="1200" dirty="0"/>
              <a:t>Adviser, NAAC</a:t>
            </a:r>
          </a:p>
          <a:p>
            <a:pPr algn="ctr"/>
            <a:r>
              <a:rPr lang="en-IN" sz="1200" dirty="0"/>
              <a:t>Bangalore </a:t>
            </a:r>
          </a:p>
        </p:txBody>
      </p:sp>
      <p:pic>
        <p:nvPicPr>
          <p:cNvPr id="6" name="Picture 2" descr="An analysis of NIRF rankings for 2021 with special focus on Southern States  | ipsr solutions limited">
            <a:extLst>
              <a:ext uri="{FF2B5EF4-FFF2-40B4-BE49-F238E27FC236}">
                <a16:creationId xmlns:a16="http://schemas.microsoft.com/office/drawing/2014/main" id="{27DC6CF8-5B7E-4128-B987-452871C31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/>
        </p:blipFill>
        <p:spPr bwMode="auto">
          <a:xfrm>
            <a:off x="10000170" y="1816542"/>
            <a:ext cx="1416767" cy="16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DDC5D4F-C5E6-40B7-8C94-AF74F2B4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38" y="4525388"/>
            <a:ext cx="1364013" cy="14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3AD37-3B01-4FC9-814E-4E95100C4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373" y="4431364"/>
            <a:ext cx="1506180" cy="1590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2B6D7-174B-4200-B45A-C217BD030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71" y="2008986"/>
            <a:ext cx="1425404" cy="1457507"/>
          </a:xfrm>
          <a:prstGeom prst="rect">
            <a:avLst/>
          </a:prstGeom>
        </p:spPr>
      </p:pic>
      <p:pic>
        <p:nvPicPr>
          <p:cNvPr id="10" name="Picture 9" descr="UNIVERSITY OF KERALA">
            <a:extLst>
              <a:ext uri="{FF2B5EF4-FFF2-40B4-BE49-F238E27FC236}">
                <a16:creationId xmlns:a16="http://schemas.microsoft.com/office/drawing/2014/main" id="{6D855E22-CDB4-4079-9E95-042C4D7D5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77" y="1880319"/>
            <a:ext cx="1292526" cy="15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eva Matha College">
            <a:extLst>
              <a:ext uri="{FF2B5EF4-FFF2-40B4-BE49-F238E27FC236}">
                <a16:creationId xmlns:a16="http://schemas.microsoft.com/office/drawing/2014/main" id="{87965800-6339-4E6E-8AD3-CBFFB5E691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45" y="1870281"/>
            <a:ext cx="1353960" cy="15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DA602-4AAB-4BA4-902C-B9F2C88EED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5478" y="4500568"/>
            <a:ext cx="1346509" cy="1542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CCAA32-24A5-430A-9298-80633BC2B758}"/>
              </a:ext>
            </a:extLst>
          </p:cNvPr>
          <p:cNvSpPr txBox="1"/>
          <p:nvPr/>
        </p:nvSpPr>
        <p:spPr>
          <a:xfrm>
            <a:off x="2546129" y="3506741"/>
            <a:ext cx="289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accent4"/>
                </a:solidFill>
              </a:rPr>
              <a:t>Prof. SABU THOMAS</a:t>
            </a:r>
          </a:p>
          <a:p>
            <a:pPr algn="ctr"/>
            <a:r>
              <a:rPr lang="en-IN" sz="1200" dirty="0"/>
              <a:t>Vice Chancellor</a:t>
            </a:r>
          </a:p>
          <a:p>
            <a:pPr algn="ctr"/>
            <a:r>
              <a:rPr lang="en-IN" sz="1200" dirty="0"/>
              <a:t>M G University, Kottayam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F81E1-2B35-4A63-94E3-54C2F6EB60FA}"/>
              </a:ext>
            </a:extLst>
          </p:cNvPr>
          <p:cNvSpPr txBox="1"/>
          <p:nvPr/>
        </p:nvSpPr>
        <p:spPr>
          <a:xfrm>
            <a:off x="4745881" y="3509885"/>
            <a:ext cx="28928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chemeClr val="accent4"/>
                </a:solidFill>
              </a:rPr>
              <a:t>Prof. </a:t>
            </a:r>
            <a:r>
              <a:rPr lang="en-IN" sz="1100" b="1" dirty="0" err="1">
                <a:solidFill>
                  <a:schemeClr val="accent4"/>
                </a:solidFill>
              </a:rPr>
              <a:t>Dr.</a:t>
            </a:r>
            <a:r>
              <a:rPr lang="en-IN" sz="1100" b="1" dirty="0">
                <a:solidFill>
                  <a:schemeClr val="accent4"/>
                </a:solidFill>
              </a:rPr>
              <a:t> GABRIEL SIMON </a:t>
            </a:r>
          </a:p>
          <a:p>
            <a:pPr algn="ctr"/>
            <a:r>
              <a:rPr lang="en-IN" sz="1100" b="1" dirty="0">
                <a:solidFill>
                  <a:schemeClr val="accent4"/>
                </a:solidFill>
              </a:rPr>
              <a:t>THATTIL</a:t>
            </a:r>
          </a:p>
          <a:p>
            <a:pPr algn="ctr"/>
            <a:r>
              <a:rPr lang="en-IN" sz="1200" dirty="0"/>
              <a:t>IQAC Director &amp;</a:t>
            </a:r>
          </a:p>
          <a:p>
            <a:pPr algn="ctr"/>
            <a:r>
              <a:rPr lang="en-IN" sz="1200" dirty="0"/>
              <a:t> Dean of Commerce</a:t>
            </a:r>
          </a:p>
          <a:p>
            <a:pPr algn="ctr"/>
            <a:r>
              <a:rPr lang="en-IN" sz="1200" dirty="0"/>
              <a:t>University of Kerala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69F4D3-9349-41D7-B316-150E4ABD0CCE}"/>
              </a:ext>
            </a:extLst>
          </p:cNvPr>
          <p:cNvSpPr txBox="1"/>
          <p:nvPr/>
        </p:nvSpPr>
        <p:spPr>
          <a:xfrm>
            <a:off x="7191304" y="3466493"/>
            <a:ext cx="28928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err="1">
                <a:solidFill>
                  <a:schemeClr val="accent4"/>
                </a:solidFill>
              </a:rPr>
              <a:t>Dr.</a:t>
            </a:r>
            <a:r>
              <a:rPr lang="en-IN" sz="1100" b="1" dirty="0">
                <a:solidFill>
                  <a:schemeClr val="accent4"/>
                </a:solidFill>
              </a:rPr>
              <a:t> SUNIL C. MATHEW</a:t>
            </a:r>
          </a:p>
          <a:p>
            <a:pPr algn="ctr"/>
            <a:r>
              <a:rPr lang="en-IN" sz="1200" dirty="0"/>
              <a:t>Principal</a:t>
            </a:r>
          </a:p>
          <a:p>
            <a:pPr algn="ctr"/>
            <a:r>
              <a:rPr lang="en-IN" sz="1200" dirty="0"/>
              <a:t>Deva </a:t>
            </a:r>
            <a:r>
              <a:rPr lang="en-IN" sz="1200" dirty="0" err="1"/>
              <a:t>Matha</a:t>
            </a:r>
            <a:r>
              <a:rPr lang="en-IN" sz="1200" dirty="0"/>
              <a:t> College</a:t>
            </a:r>
          </a:p>
          <a:p>
            <a:pPr algn="ctr"/>
            <a:r>
              <a:rPr lang="en-IN" sz="1200" dirty="0" err="1"/>
              <a:t>Kuravilangad</a:t>
            </a:r>
            <a:endParaRPr lang="en-IN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0B59A2-9CCC-4274-A524-AF5A0F49269C}"/>
              </a:ext>
            </a:extLst>
          </p:cNvPr>
          <p:cNvSpPr txBox="1"/>
          <p:nvPr/>
        </p:nvSpPr>
        <p:spPr>
          <a:xfrm>
            <a:off x="9771907" y="3502554"/>
            <a:ext cx="1946530" cy="85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100" b="1" dirty="0">
                <a:solidFill>
                  <a:schemeClr val="accent4"/>
                </a:solidFill>
              </a:rPr>
              <a:t>Dr. R.  </a:t>
            </a:r>
            <a:r>
              <a:rPr lang="en-IN" sz="1100" b="1" dirty="0">
                <a:solidFill>
                  <a:schemeClr val="accent4"/>
                </a:solidFill>
              </a:rPr>
              <a:t>SELVAM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/>
              <a:t>Consultant for NAAC   Accreditation Process &amp; External Academic Auditor</a:t>
            </a:r>
            <a:endParaRPr lang="en-IN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65DA19-8A8A-4E35-8917-E0128AA6E646}"/>
              </a:ext>
            </a:extLst>
          </p:cNvPr>
          <p:cNvSpPr/>
          <p:nvPr/>
        </p:nvSpPr>
        <p:spPr>
          <a:xfrm>
            <a:off x="-11561" y="6319543"/>
            <a:ext cx="12192000" cy="5623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2CCEB-0B36-4AB0-B5AF-55B2CDF8C997}"/>
              </a:ext>
            </a:extLst>
          </p:cNvPr>
          <p:cNvSpPr txBox="1"/>
          <p:nvPr/>
        </p:nvSpPr>
        <p:spPr>
          <a:xfrm>
            <a:off x="3119076" y="6021674"/>
            <a:ext cx="2419311" cy="827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100" b="1" dirty="0">
                <a:solidFill>
                  <a:schemeClr val="accent4"/>
                </a:solidFill>
              </a:rPr>
              <a:t>Dr. USHA NAIR</a:t>
            </a:r>
            <a:endParaRPr lang="en-IN" sz="1100" b="1" dirty="0">
              <a:solidFill>
                <a:schemeClr val="accent4"/>
              </a:solidFill>
            </a:endParaRPr>
          </a:p>
          <a:p>
            <a:pPr algn="ctr"/>
            <a:r>
              <a:rPr lang="en-US" sz="1200" dirty="0"/>
              <a:t>Associate Professor </a:t>
            </a:r>
          </a:p>
          <a:p>
            <a:pPr algn="ctr"/>
            <a:r>
              <a:rPr lang="en-US" sz="1200" dirty="0"/>
              <a:t>&amp; Head of the Department of Hindi</a:t>
            </a:r>
          </a:p>
          <a:p>
            <a:pPr algn="ctr"/>
            <a:r>
              <a:rPr lang="en-US" sz="1200" dirty="0"/>
              <a:t>St. Teresa’s College, Ernakulam</a:t>
            </a:r>
            <a:endParaRPr lang="en-IN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1017F-B539-409B-8325-EBB93DCD8404}"/>
              </a:ext>
            </a:extLst>
          </p:cNvPr>
          <p:cNvSpPr txBox="1"/>
          <p:nvPr/>
        </p:nvSpPr>
        <p:spPr>
          <a:xfrm>
            <a:off x="5908519" y="6056678"/>
            <a:ext cx="2133599" cy="827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IN" sz="1100" b="1" dirty="0">
                <a:solidFill>
                  <a:schemeClr val="accent4"/>
                </a:solidFill>
              </a:rPr>
              <a:t>Fr. </a:t>
            </a:r>
            <a:r>
              <a:rPr lang="en-IN" sz="1100" b="1" dirty="0" err="1">
                <a:solidFill>
                  <a:schemeClr val="accent4"/>
                </a:solidFill>
              </a:rPr>
              <a:t>Dr.</a:t>
            </a:r>
            <a:r>
              <a:rPr lang="en-IN" sz="1100" b="1" dirty="0">
                <a:solidFill>
                  <a:schemeClr val="accent4"/>
                </a:solidFill>
              </a:rPr>
              <a:t> GIJI THOMAS</a:t>
            </a:r>
          </a:p>
          <a:p>
            <a:pPr algn="ctr"/>
            <a:r>
              <a:rPr lang="en-US" sz="1200" dirty="0"/>
              <a:t>Dean of Studies, </a:t>
            </a:r>
          </a:p>
          <a:p>
            <a:pPr algn="ctr"/>
            <a:r>
              <a:rPr lang="en-US" sz="1200" dirty="0"/>
              <a:t>Mar </a:t>
            </a:r>
            <a:r>
              <a:rPr lang="en-US" sz="1200" dirty="0" err="1"/>
              <a:t>Ivanios</a:t>
            </a:r>
            <a:r>
              <a:rPr lang="en-US" sz="1200" dirty="0"/>
              <a:t> College, Thiruvananthapuram</a:t>
            </a:r>
            <a:endParaRPr lang="en-IN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0D2E9-FD51-4C28-A326-EE3976A646CC}"/>
              </a:ext>
            </a:extLst>
          </p:cNvPr>
          <p:cNvSpPr txBox="1"/>
          <p:nvPr/>
        </p:nvSpPr>
        <p:spPr>
          <a:xfrm>
            <a:off x="8577532" y="6056678"/>
            <a:ext cx="2706111" cy="840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IN" sz="1100" b="1" dirty="0" err="1">
                <a:solidFill>
                  <a:schemeClr val="accent4"/>
                </a:solidFill>
              </a:rPr>
              <a:t>Dr.</a:t>
            </a:r>
            <a:r>
              <a:rPr lang="en-IN" sz="1100" b="1" dirty="0">
                <a:solidFill>
                  <a:schemeClr val="accent4"/>
                </a:solidFill>
              </a:rPr>
              <a:t> ANN BABY</a:t>
            </a:r>
          </a:p>
          <a:p>
            <a:pPr algn="ctr">
              <a:lnSpc>
                <a:spcPct val="107000"/>
              </a:lnSpc>
            </a:pPr>
            <a:r>
              <a:rPr lang="en-US" sz="1200" dirty="0"/>
              <a:t>Asst Prof of Computer Science</a:t>
            </a:r>
            <a:endParaRPr lang="en-IN" sz="1200" dirty="0"/>
          </a:p>
          <a:p>
            <a:pPr algn="ctr"/>
            <a:r>
              <a:rPr lang="en-US" sz="1200" dirty="0" err="1"/>
              <a:t>Rajagiri</a:t>
            </a:r>
            <a:r>
              <a:rPr lang="en-US" sz="1200" dirty="0"/>
              <a:t> College of Social Sciences, Ernakulam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15530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8AC0-C9DB-4197-8FF5-D0EB1842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9D05-3CF6-46F9-8272-51C9917F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sz="4400" dirty="0"/>
              <a:t>THANK YOU…………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7ECD58-B0C4-454B-A2F7-51043881F419}"/>
              </a:ext>
            </a:extLst>
          </p:cNvPr>
          <p:cNvSpPr/>
          <p:nvPr/>
        </p:nvSpPr>
        <p:spPr>
          <a:xfrm>
            <a:off x="110359" y="1510396"/>
            <a:ext cx="12192000" cy="5623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74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4913-7161-4960-9B8F-2B58546F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77" y="118438"/>
            <a:ext cx="10058400" cy="1450757"/>
          </a:xfrm>
        </p:spPr>
        <p:txBody>
          <a:bodyPr/>
          <a:lstStyle/>
          <a:p>
            <a:r>
              <a:rPr lang="en-IN" b="1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71098E-3ECA-4E40-9C04-01E17254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19" y="2381759"/>
            <a:ext cx="11420541" cy="4023360"/>
          </a:xfrm>
        </p:spPr>
        <p:txBody>
          <a:bodyPr/>
          <a:lstStyle/>
          <a:p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lfaen" panose="010A0502050306030303" pitchFamily="18" charset="0"/>
              </a:rPr>
              <a:t>The Workshop was intended to make teachers and academicians aware of the </a:t>
            </a:r>
          </a:p>
          <a:p>
            <a:pPr marL="809625" indent="441325"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lfaen" panose="010A0502050306030303" pitchFamily="18" charset="0"/>
              </a:rPr>
              <a:t>opportunities and challenges of the changing educational sector </a:t>
            </a:r>
          </a:p>
          <a:p>
            <a:pPr marL="1250950" indent="-357188"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lfaen" panose="010A0502050306030303" pitchFamily="18" charset="0"/>
              </a:rPr>
              <a:t>with special emphasis on the development of new Teaching and Learning Strategies </a:t>
            </a:r>
          </a:p>
          <a:p>
            <a:pPr marL="809625" indent="441325"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lfaen" panose="010A0502050306030303" pitchFamily="18" charset="0"/>
              </a:rPr>
              <a:t>consistent with the Revised NAAC Accreditation Framework</a:t>
            </a:r>
          </a:p>
          <a:p>
            <a:pPr marL="809625" indent="441325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Sylfaen" panose="010A0502050306030303" pitchFamily="18" charset="0"/>
              </a:rPr>
              <a:t>and National Education Policy 2020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235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5B77-5B4D-40B1-9BB7-350A1324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Expected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DF98-DEB1-415C-AD55-266590FD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2573"/>
            <a:ext cx="10058400" cy="402336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Kartika" panose="02020503030404060203" pitchFamily="18" charset="0"/>
              </a:rPr>
              <a:t>The participants will be able to  </a:t>
            </a:r>
          </a:p>
          <a:p>
            <a:pPr marL="1344613" indent="-4508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Kartika" panose="02020503030404060203" pitchFamily="18" charset="0"/>
              </a:rPr>
              <a:t>to analyze the metrics of NAAC Revised Accreditation Framework and Standard Operation Procedures (SOP) </a:t>
            </a:r>
          </a:p>
          <a:p>
            <a:pPr marL="1344613" indent="-4508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Kartika" panose="02020503030404060203" pitchFamily="18" charset="0"/>
              </a:rPr>
              <a:t>to identify Outcome based Education and student centric methodologies in teaching and learning </a:t>
            </a:r>
          </a:p>
          <a:p>
            <a:pPr marL="1344613" indent="-4508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Kartika" panose="02020503030404060203" pitchFamily="18" charset="0"/>
              </a:rPr>
              <a:t>to understand the impact of NEP 2020 on NAAC RAF</a:t>
            </a:r>
            <a:endParaRPr lang="en-IN" sz="2400" dirty="0">
              <a:latin typeface="Calibri" panose="020F0502020204030204" pitchFamily="34" charset="0"/>
              <a:cs typeface="Kartika" panose="020205030304040602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537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F47B-6888-4261-B829-5BD222DF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Participants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32620C-C21F-46F9-A12B-1E9F46566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2428"/>
              </p:ext>
            </p:extLst>
          </p:nvPr>
        </p:nvGraphicFramePr>
        <p:xfrm>
          <a:off x="2827283" y="2194561"/>
          <a:ext cx="7493876" cy="2844105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5969876">
                  <a:extLst>
                    <a:ext uri="{9D8B030D-6E8A-4147-A177-3AD203B41FA5}">
                      <a16:colId xmlns:a16="http://schemas.microsoft.com/office/drawing/2014/main" val="234537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3955628"/>
                    </a:ext>
                  </a:extLst>
                </a:gridCol>
              </a:tblGrid>
              <a:tr h="862905">
                <a:tc>
                  <a:txBody>
                    <a:bodyPr/>
                    <a:lstStyle/>
                    <a:p>
                      <a:r>
                        <a:rPr lang="en-IN" sz="2800" dirty="0"/>
                        <a:t>National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/>
                        <a:t>78</a:t>
                      </a:r>
                    </a:p>
                    <a:p>
                      <a:pPr algn="ctr"/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77804"/>
                  </a:ext>
                </a:extLst>
              </a:tr>
              <a:tr h="499937">
                <a:tc>
                  <a:txBody>
                    <a:bodyPr/>
                    <a:lstStyle/>
                    <a:p>
                      <a:r>
                        <a:rPr lang="en-IN" sz="2800" dirty="0"/>
                        <a:t>Within 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87216"/>
                  </a:ext>
                </a:extLst>
              </a:tr>
              <a:tr h="862905">
                <a:tc>
                  <a:txBody>
                    <a:bodyPr/>
                    <a:lstStyle/>
                    <a:p>
                      <a:r>
                        <a:rPr lang="en-IN" sz="2800" dirty="0"/>
                        <a:t>Faculty from Bishop Moore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677100"/>
                  </a:ext>
                </a:extLst>
              </a:tr>
              <a:tr h="499937">
                <a:tc>
                  <a:txBody>
                    <a:bodyPr/>
                    <a:lstStyle/>
                    <a:p>
                      <a:r>
                        <a:rPr lang="en-IN" sz="2800" dirty="0"/>
                        <a:t>TOTAL Registered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0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75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1FC0-3D13-4CB6-BFAD-99603930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Workshop Sessions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5DAD9F-662E-42F6-BA60-022621D8C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8590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9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599C-73A9-4ED0-A445-915ABE74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139458"/>
            <a:ext cx="11262886" cy="1450757"/>
          </a:xfrm>
        </p:spPr>
        <p:txBody>
          <a:bodyPr/>
          <a:lstStyle/>
          <a:p>
            <a:r>
              <a:rPr lang="en-IN" b="1" dirty="0"/>
              <a:t>Day 1</a:t>
            </a:r>
            <a:r>
              <a:rPr lang="en-IN" dirty="0"/>
              <a:t>: </a:t>
            </a:r>
            <a:r>
              <a:rPr lang="en-IN" b="1" dirty="0"/>
              <a:t>Inaugural Session </a:t>
            </a:r>
            <a:r>
              <a:rPr lang="en-IN" sz="2800" dirty="0"/>
              <a:t>(10.00 am-11.00 am)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C97360-E749-4A1E-A8C3-77CA06244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" y="1905526"/>
            <a:ext cx="7707373" cy="433539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1C364-ACF2-461F-87E5-7E5DB9533CD9}"/>
              </a:ext>
            </a:extLst>
          </p:cNvPr>
          <p:cNvSpPr txBox="1"/>
          <p:nvPr/>
        </p:nvSpPr>
        <p:spPr>
          <a:xfrm>
            <a:off x="8527832" y="2290106"/>
            <a:ext cx="2672255" cy="9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Prof. Dr. Gabriel Simon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Thattil</a:t>
            </a:r>
            <a:endParaRPr lang="en-IN" sz="28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14D40-68C9-42CF-803C-71ADD19D0D10}"/>
              </a:ext>
            </a:extLst>
          </p:cNvPr>
          <p:cNvSpPr txBox="1"/>
          <p:nvPr/>
        </p:nvSpPr>
        <p:spPr>
          <a:xfrm>
            <a:off x="8527832" y="3300102"/>
            <a:ext cx="6111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IQAC Director &amp;</a:t>
            </a:r>
          </a:p>
          <a:p>
            <a:r>
              <a:rPr lang="en-IN" sz="1800" dirty="0"/>
              <a:t> Dean of Commerce</a:t>
            </a:r>
          </a:p>
          <a:p>
            <a:r>
              <a:rPr lang="en-IN" sz="1800" dirty="0"/>
              <a:t>University of Kerala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9187D-47D1-4365-9B0A-26F2BC7F6B24}"/>
              </a:ext>
            </a:extLst>
          </p:cNvPr>
          <p:cNvSpPr txBox="1"/>
          <p:nvPr/>
        </p:nvSpPr>
        <p:spPr>
          <a:xfrm flipH="1">
            <a:off x="8527832" y="4645572"/>
            <a:ext cx="352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Inaugural Address</a:t>
            </a:r>
          </a:p>
          <a:p>
            <a:pPr algn="ctr"/>
            <a:r>
              <a:rPr lang="en-IN" b="1" dirty="0">
                <a:solidFill>
                  <a:srgbClr val="FF0000"/>
                </a:solidFill>
              </a:rPr>
              <a:t>“Scenario in the Higher Education Sector in India post NEP 2020”</a:t>
            </a:r>
          </a:p>
          <a:p>
            <a:pPr algn="ctr"/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9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428-6E21-4C06-939F-6C0843C5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100" dirty="0"/>
              <a:t>Day 2: Lecture 1 (11.30 am – 1.00 pm)</a:t>
            </a:r>
            <a:br>
              <a:rPr lang="en-IN" sz="3100" dirty="0"/>
            </a:br>
            <a:r>
              <a:rPr lang="en-US" sz="36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“Innovations and Best Practices in Teaching and  Learning</a:t>
            </a:r>
            <a:r>
              <a:rPr lang="en-US" sz="3600" dirty="0">
                <a:effectLst/>
                <a:latin typeface="Arial Narrow" panose="020B0606020202030204" pitchFamily="34" charset="0"/>
              </a:rPr>
              <a:t>”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D613-B392-4501-9A06-3099358A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1861000"/>
            <a:ext cx="11933446" cy="9184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Prof. Dr. Gabriel Simon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Thattil</a:t>
            </a:r>
            <a:endParaRPr lang="en-IN" sz="2800" b="1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Kartika" panose="02020503030404060203" pitchFamily="18" charset="0"/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BAEE1-D750-4965-8F76-7F535F872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17" y="2427890"/>
            <a:ext cx="6642536" cy="3736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FA5549-D8B5-4042-A058-27A4E3258433}"/>
              </a:ext>
            </a:extLst>
          </p:cNvPr>
          <p:cNvSpPr txBox="1"/>
          <p:nvPr/>
        </p:nvSpPr>
        <p:spPr>
          <a:xfrm flipH="1">
            <a:off x="441523" y="3301994"/>
            <a:ext cx="4358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How to adapt ourselves to changing educational scenario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How to make teaching-learning process effective?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How to find and implement innovations and best practices in Teaching-Learning</a:t>
            </a:r>
          </a:p>
        </p:txBody>
      </p:sp>
    </p:spTree>
    <p:extLst>
      <p:ext uri="{BB962C8B-B14F-4D97-AF65-F5344CB8AC3E}">
        <p14:creationId xmlns:p14="http://schemas.microsoft.com/office/powerpoint/2010/main" val="417259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428-6E21-4C06-939F-6C0843C5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94" y="39926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100" dirty="0"/>
              <a:t>Day 2: Lecture 2 (2.00 pm – 3.30 pm)</a:t>
            </a:r>
            <a:br>
              <a:rPr lang="en-IN" sz="3100" dirty="0"/>
            </a:br>
            <a:r>
              <a:rPr lang="en-IN" sz="3100" dirty="0"/>
              <a:t>“</a:t>
            </a:r>
            <a:r>
              <a:rPr lang="en-US" sz="4400" dirty="0">
                <a:solidFill>
                  <a:srgbClr val="C00000"/>
                </a:solidFill>
                <a:latin typeface="Arial Narrow" panose="020B0606020202030204" pitchFamily="34" charset="0"/>
              </a:rPr>
              <a:t>Research, Extension &amp; Infrastructure: NAAC RAF Perspective”</a:t>
            </a:r>
            <a:endParaRPr lang="en-IN" sz="4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A5549-D8B5-4042-A058-27A4E3258433}"/>
              </a:ext>
            </a:extLst>
          </p:cNvPr>
          <p:cNvSpPr txBox="1"/>
          <p:nvPr/>
        </p:nvSpPr>
        <p:spPr>
          <a:xfrm flipH="1">
            <a:off x="116619" y="3429000"/>
            <a:ext cx="4358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Research and extension in NAAC RAF?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Importance of Infrastructure and maintenance in NAAC RAF?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Important points to be kept in mind while preparing SSR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BBFD0-1354-48D0-B5EC-78AC68DCC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50" y="1989128"/>
            <a:ext cx="7221773" cy="4062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EADA4-7410-4B1F-AEF5-6869F7A11B71}"/>
              </a:ext>
            </a:extLst>
          </p:cNvPr>
          <p:cNvSpPr txBox="1"/>
          <p:nvPr/>
        </p:nvSpPr>
        <p:spPr>
          <a:xfrm>
            <a:off x="487301" y="2081822"/>
            <a:ext cx="3409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err="1">
                <a:solidFill>
                  <a:schemeClr val="accent6">
                    <a:lumMod val="50000"/>
                  </a:schemeClr>
                </a:solidFill>
              </a:rPr>
              <a:t>Dr.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</a:rPr>
              <a:t> SUNIL C. MATHEW</a:t>
            </a:r>
          </a:p>
          <a:p>
            <a:pPr algn="ctr"/>
            <a:r>
              <a:rPr lang="en-IN" sz="1200" dirty="0"/>
              <a:t>Principal, Deva </a:t>
            </a:r>
            <a:r>
              <a:rPr lang="en-IN" sz="1200" dirty="0" err="1"/>
              <a:t>Matha</a:t>
            </a:r>
            <a:r>
              <a:rPr lang="en-IN" sz="1200" dirty="0"/>
              <a:t> College</a:t>
            </a:r>
          </a:p>
          <a:p>
            <a:pPr algn="ctr"/>
            <a:r>
              <a:rPr lang="en-IN" sz="1200" dirty="0" err="1"/>
              <a:t>Kuravilangad</a:t>
            </a:r>
            <a:endParaRPr lang="en-IN" sz="1200" dirty="0"/>
          </a:p>
        </p:txBody>
      </p:sp>
      <p:pic>
        <p:nvPicPr>
          <p:cNvPr id="10" name="Picture 9" descr="Deva Matha College">
            <a:extLst>
              <a:ext uri="{FF2B5EF4-FFF2-40B4-BE49-F238E27FC236}">
                <a16:creationId xmlns:a16="http://schemas.microsoft.com/office/drawing/2014/main" id="{10C34995-87EF-4385-B7A2-3AF7987D1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35" y="2912819"/>
            <a:ext cx="1353960" cy="1586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47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428-6E21-4C06-939F-6C0843C5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94" y="39926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IN" sz="3100" dirty="0"/>
              <a:t>Day 2: </a:t>
            </a:r>
            <a:r>
              <a:rPr lang="en-IN" sz="3600" b="1" dirty="0">
                <a:solidFill>
                  <a:srgbClr val="C00000"/>
                </a:solidFill>
              </a:rPr>
              <a:t>Paper Presentation Sessions</a:t>
            </a:r>
            <a:r>
              <a:rPr lang="en-IN" sz="3100" dirty="0"/>
              <a:t> (3.30 pm – 5.50 pm)</a:t>
            </a:r>
            <a:br>
              <a:rPr lang="en-IN" sz="3100" dirty="0"/>
            </a:br>
            <a:endParaRPr lang="en-IN" sz="4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A5549-D8B5-4042-A058-27A4E3258433}"/>
              </a:ext>
            </a:extLst>
          </p:cNvPr>
          <p:cNvSpPr txBox="1"/>
          <p:nvPr/>
        </p:nvSpPr>
        <p:spPr>
          <a:xfrm flipH="1">
            <a:off x="4421014" y="1210787"/>
            <a:ext cx="435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13 ORAL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F3841-AFDE-4C6A-B710-BB95702D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996" y="1912729"/>
            <a:ext cx="3573134" cy="2362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EC5676-49DD-40A9-9D23-837C03EEE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58" y="4294339"/>
            <a:ext cx="3797983" cy="1936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C8AF99-C28A-48C4-A753-4E16828D2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540" y="4275569"/>
            <a:ext cx="3184357" cy="19556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B298B8-D434-4FCB-A9C0-6C61AE8F5988}"/>
              </a:ext>
            </a:extLst>
          </p:cNvPr>
          <p:cNvSpPr txBox="1"/>
          <p:nvPr/>
        </p:nvSpPr>
        <p:spPr>
          <a:xfrm>
            <a:off x="146094" y="2316153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Best Practices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Innovations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National Education Policy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Outcome Based Education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NEP Metrics of RAF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Skill Based Education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Kartika" panose="02020503030404060203" pitchFamily="18" charset="0"/>
              </a:rPr>
              <a:t>Higher Education Sector in India</a:t>
            </a:r>
            <a:endParaRPr lang="en-I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09F0D0-7C10-4FE5-8380-6078FC76BE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36" r="27347"/>
          <a:stretch/>
        </p:blipFill>
        <p:spPr>
          <a:xfrm>
            <a:off x="8937538" y="1850025"/>
            <a:ext cx="3108367" cy="24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41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</TotalTime>
  <Words>709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Arial Rounded MT Bold</vt:lpstr>
      <vt:lpstr>Calibri</vt:lpstr>
      <vt:lpstr>Calibri Light</vt:lpstr>
      <vt:lpstr>Times New Roman</vt:lpstr>
      <vt:lpstr>Wingdings</vt:lpstr>
      <vt:lpstr>Retrospect</vt:lpstr>
      <vt:lpstr>NAAC Sponsored National Workshop on Teaching, Learning &amp; Research in the NAAC RAF perspective  14-15 February 2022</vt:lpstr>
      <vt:lpstr>Objectives</vt:lpstr>
      <vt:lpstr>Expected Outcome</vt:lpstr>
      <vt:lpstr>Participants</vt:lpstr>
      <vt:lpstr>Workshop Sessions</vt:lpstr>
      <vt:lpstr>Day 1: Inaugural Session (10.00 am-11.00 am)</vt:lpstr>
      <vt:lpstr>Day 2: Lecture 1 (11.30 am – 1.00 pm) “Innovations and Best Practices in Teaching and  Learning”</vt:lpstr>
      <vt:lpstr>Day 2: Lecture 2 (2.00 pm – 3.30 pm) “Research, Extension &amp; Infrastructure: NAAC RAF Perspective”</vt:lpstr>
      <vt:lpstr>Day 2: Paper Presentation Sessions (3.30 pm – 5.50 pm) </vt:lpstr>
      <vt:lpstr>Day 2: Lecture 1 (9.30 am -10.30 am) Curricular Aspects: NAAC RAF Perspective</vt:lpstr>
      <vt:lpstr>Day 2: Lecture 2 (10.45 am -12.00 pm) “Role of HEI in Student Support &amp; Progression”</vt:lpstr>
      <vt:lpstr>Day 2: Lecture 3 (1.00 pm -2.30 pm) “Governance and Leadership: Key aspects”</vt:lpstr>
      <vt:lpstr>Day 2: Lecture 4 (2.45 pm -4.30 pm) “Innovations and Best Practices: NAAC RAF perspective”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NAAC Sponsored National Workshop on Teaching, Learning &amp; Research in the NAAC RAF perspective 14-15 February 2022</dc:title>
  <dc:creator>Lynnette Joseph</dc:creator>
  <cp:lastModifiedBy>Lynnette Joseph</cp:lastModifiedBy>
  <cp:revision>7</cp:revision>
  <dcterms:created xsi:type="dcterms:W3CDTF">2022-02-15T06:30:46Z</dcterms:created>
  <dcterms:modified xsi:type="dcterms:W3CDTF">2022-02-15T10:09:45Z</dcterms:modified>
</cp:coreProperties>
</file>